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7772400" cy="10058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ira Sans Extra Condensed" panose="020B05030500000200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jCfBlu0pfgv8tbonjePBvvEPmO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E14788-8E30-4C6D-8B4F-72BFB00EB405}">
  <a:tblStyle styleId="{6AE14788-8E30-4C6D-8B4F-72BFB00EB40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" userId="ee6bd71f1b21cccc" providerId="LiveId" clId="{694BB3B4-BCA1-44A1-8B55-AF4082A795B5}"/>
    <pc:docChg chg="undo custSel modSld">
      <pc:chgData name="Sara" userId="ee6bd71f1b21cccc" providerId="LiveId" clId="{694BB3B4-BCA1-44A1-8B55-AF4082A795B5}" dt="2022-10-09T21:36:34.161" v="7" actId="1076"/>
      <pc:docMkLst>
        <pc:docMk/>
      </pc:docMkLst>
      <pc:sldChg chg="modSp mod">
        <pc:chgData name="Sara" userId="ee6bd71f1b21cccc" providerId="LiveId" clId="{694BB3B4-BCA1-44A1-8B55-AF4082A795B5}" dt="2022-10-09T21:36:34.161" v="7" actId="1076"/>
        <pc:sldMkLst>
          <pc:docMk/>
          <pc:sldMk cId="0" sldId="259"/>
        </pc:sldMkLst>
        <pc:grpChg chg="mod">
          <ac:chgData name="Sara" userId="ee6bd71f1b21cccc" providerId="LiveId" clId="{694BB3B4-BCA1-44A1-8B55-AF4082A795B5}" dt="2022-10-09T21:36:34.161" v="7" actId="1076"/>
          <ac:grpSpMkLst>
            <pc:docMk/>
            <pc:sldMk cId="0" sldId="259"/>
            <ac:grpSpMk id="297" creationId="{00000000-0000-0000-0000-000000000000}"/>
          </ac:grpSpMkLst>
        </pc:grpChg>
        <pc:picChg chg="mod">
          <ac:chgData name="Sara" userId="ee6bd71f1b21cccc" providerId="LiveId" clId="{694BB3B4-BCA1-44A1-8B55-AF4082A795B5}" dt="2022-10-09T21:36:32.385" v="6" actId="1076"/>
          <ac:picMkLst>
            <pc:docMk/>
            <pc:sldMk cId="0" sldId="259"/>
            <ac:picMk id="263" creationId="{00000000-0000-0000-0000-000000000000}"/>
          </ac:picMkLst>
        </pc:picChg>
      </pc:sldChg>
    </pc:docChg>
  </pc:docChgLst>
  <pc:docChgLst>
    <pc:chgData name="Sara" userId="ee6bd71f1b21cccc" providerId="LiveId" clId="{6D9608BA-569C-4AAC-B100-899EE72C0492}"/>
    <pc:docChg chg="modSld">
      <pc:chgData name="Sara" userId="ee6bd71f1b21cccc" providerId="LiveId" clId="{6D9608BA-569C-4AAC-B100-899EE72C0492}" dt="2022-11-07T17:38:58.258" v="0" actId="1076"/>
      <pc:docMkLst>
        <pc:docMk/>
      </pc:docMkLst>
      <pc:sldChg chg="modSp mod">
        <pc:chgData name="Sara" userId="ee6bd71f1b21cccc" providerId="LiveId" clId="{6D9608BA-569C-4AAC-B100-899EE72C0492}" dt="2022-11-07T17:38:58.258" v="0" actId="1076"/>
        <pc:sldMkLst>
          <pc:docMk/>
          <pc:sldMk cId="0" sldId="269"/>
        </pc:sldMkLst>
        <pc:spChg chg="mod">
          <ac:chgData name="Sara" userId="ee6bd71f1b21cccc" providerId="LiveId" clId="{6D9608BA-569C-4AAC-B100-899EE72C0492}" dt="2022-11-07T17:38:58.258" v="0" actId="1076"/>
          <ac:spMkLst>
            <pc:docMk/>
            <pc:sldMk cId="0" sldId="269"/>
            <ac:spMk id="59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694941206_0_3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g1369494120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33" name="Google Shape;433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66244c191_0_13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8" name="Google Shape;498;g1066244c19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3" name="Google Shape;5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88" name="Google Shape;588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" name="Google Shape;261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694941206_0_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" name="Google Shape;369;g136949412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6" name="Google Shape;386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3694941206_0_1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3" name="Google Shape;403;g1369494120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301989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SAME TITLE THAT YOU USED IN THE TECHNICAL REPORT GOES HERE</a:t>
            </a: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"/>
          <p:cNvSpPr/>
          <p:nvPr/>
        </p:nvSpPr>
        <p:spPr>
          <a:xfrm>
            <a:off x="8108760" y="5334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Use the same title as in the report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"/>
          <p:cNvSpPr/>
          <p:nvPr/>
        </p:nvSpPr>
        <p:spPr>
          <a:xfrm rot="10800000" flipH="1">
            <a:off x="7341950" y="865535"/>
            <a:ext cx="800658" cy="7638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95" name="Google Shape;195;p1"/>
          <p:cNvSpPr/>
          <p:nvPr/>
        </p:nvSpPr>
        <p:spPr>
          <a:xfrm rot="10800000" flipH="1">
            <a:off x="4292075" y="947310"/>
            <a:ext cx="800658" cy="7638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96" name="Google Shape;196;p1"/>
          <p:cNvSpPr/>
          <p:nvPr/>
        </p:nvSpPr>
        <p:spPr>
          <a:xfrm>
            <a:off x="4703260" y="500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You </a:t>
            </a:r>
            <a:r>
              <a:rPr lang="en-US" i="1">
                <a:solidFill>
                  <a:schemeClr val="accent2"/>
                </a:solidFill>
              </a:rPr>
              <a:t>can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change this picture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g13694941206_0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13694941206_0_38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 comparison of the three paths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13694941206_0_38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5" name="Google Shape;425;g13694941206_0_38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13694941206_0_38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installment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13694941206_0_38"/>
          <p:cNvSpPr/>
          <p:nvPr/>
        </p:nvSpPr>
        <p:spPr>
          <a:xfrm>
            <a:off x="265315" y="611457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on the slides.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13694941206_0_38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 font size must be at least 22 points.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g13694941206_0_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1475" y="917335"/>
            <a:ext cx="9529050" cy="48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13694941206_0_38"/>
          <p:cNvSpPr/>
          <p:nvPr/>
        </p:nvSpPr>
        <p:spPr>
          <a:xfrm>
            <a:off x="0" y="1659575"/>
            <a:ext cx="1300800" cy="3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Use a library to draw the map and plot the three roads between Eafit and Universidad Nacional. For example, use geopandas, pydeck or google maps.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Future work directions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1066244c191_0_1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1066244c191_0_1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1066244c191_0_1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1066244c191_0_1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1066244c191_0_1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1066244c191_0_1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1066244c191_0_1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1066244c191_0_1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1066244c191_0_1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Statistics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6" name="Google Shape;446;g1066244c191_0_1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Optimization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7" name="Google Shape;447;g1066244c191_0_1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Probability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8" name="Google Shape;448;g1066244c191_0_1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 &amp; S 4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49" name="Google Shape;449;g1066244c191_0_1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450" name="Google Shape;450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MV risk estimates</a:t>
              </a:r>
              <a:endParaRPr sz="14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1" name="Google Shape;451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2" name="Google Shape;452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3" name="Google Shape;453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4" name="Google Shape;454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5" name="Google Shape;455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6" name="Google Shape;456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57" name="Google Shape;457;g1066244c191_0_1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458" name="Google Shape;458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Optimization </a:t>
              </a:r>
              <a:r>
                <a:rPr lang="en-US" sz="1400" b="1" i="0" u="none" strike="noStrike" cap="non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Bi target</a:t>
              </a:r>
              <a:endParaRPr sz="14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9" name="Google Shape;459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0" name="Google Shape;460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1" name="Google Shape;461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2" name="Google Shape;462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3" name="Google Shape;463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4" name="Google Shape;464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65" name="Google Shape;465;g1066244c191_0_1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466" name="Google Shape;466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Other risk estimates</a:t>
              </a:r>
              <a:endParaRPr sz="13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7" name="Google Shape;467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8" name="Google Shape;468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9" name="Google Shape;469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0" name="Google Shape;470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1" name="Google Shape;471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2" name="Google Shape;472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73" name="Google Shape;473;g1066244c191_0_1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474" name="Google Shape;474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Traffic Estimation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5" name="Google Shape;475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6" name="Google Shape;476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7" name="Google Shape;477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8" name="Google Shape;478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9" name="Google Shape;479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0" name="Google Shape;480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81" name="Google Shape;481;g1066244c191_0_1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82" name="Google Shape;482;g1066244c191_0_1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1066244c191_0_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installment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1066244c191_0_1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on the slides.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1066244c191_0_1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 font size must be at least 22 points.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1066244c191_0_1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You can add, delete or change some future work addresses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1066244c191_0_1"/>
          <p:cNvSpPr/>
          <p:nvPr/>
        </p:nvSpPr>
        <p:spPr>
          <a:xfrm>
            <a:off x="-141598" y="4099808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Delete this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if you study 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i="1">
                <a:solidFill>
                  <a:schemeClr val="accent2"/>
                </a:solidFill>
              </a:rPr>
              <a:t>Informatics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engineering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1066244c191_0_1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Please name the courses in which you could continue to work on this project.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1066244c191_0_1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0" name="Google Shape;490;g1066244c191_0_1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1" name="Google Shape;491;g1066244c191_0_1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2" name="Google Shape;492;g1066244c191_0_1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Please tell us what you could do, in the following courses, to improve this project.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1066244c191_0_1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4" name="Google Shape;494;g1066244c191_0_1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5" name="Google Shape;495;g1066244c191_0_1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g1066244c191_0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1066244c191_0_133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Future work directions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1066244c191_0_133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1066244c191_0_133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1066244c191_0_133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1066244c191_0_133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1066244c191_0_133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1066244c191_0_133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1066244c191_0_133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1066244c191_0_133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1066244c191_0_133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Software Engineering </a:t>
            </a:r>
            <a:endParaRPr sz="16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1" name="Google Shape;511;g1066244c191_0_133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Project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2" name="Google Shape;512;g1066244c191_0_133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9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Databases</a:t>
            </a:r>
            <a:endParaRPr sz="19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3" name="Google Shape;513;g1066244c191_0_133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Project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4" name="Google Shape;514;g1066244c191_0_133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15" name="Google Shape;515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Mobile application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6" name="Google Shape;516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7" name="Google Shape;517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8" name="Google Shape;518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9" name="Google Shape;519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0" name="Google Shape;520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1" name="Google Shape;521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22" name="Google Shape;522;g1066244c191_0_133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23" name="Google Shape;523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Web application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7" name="Google Shape;527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8" name="Google Shape;528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9" name="Google Shape;529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0" name="Google Shape;530;g1066244c191_0_133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531" name="Google Shape;531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Other variables</a:t>
              </a:r>
              <a:endParaRPr sz="17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4" name="Google Shape;534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5" name="Google Shape;535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6" name="Google Shape;536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7" name="Google Shape;537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8" name="Google Shape;538;g1066244c191_0_133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539" name="Google Shape;539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Include ML or VR</a:t>
              </a:r>
              <a:endParaRPr sz="18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0" name="Google Shape;540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1" name="Google Shape;541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2" name="Google Shape;542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3" name="Google Shape;543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4" name="Google Shape;544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5" name="Google Shape;545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46" name="Google Shape;546;g1066244c191_0_133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47" name="Google Shape;547;g1066244c191_0_133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1066244c191_0_133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installment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1066244c191_0_133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on the slides.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1066244c191_0_133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 font size must be at least 22 points.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1066244c191_0_133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You can add, delete or change some future work addresses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1066244c191_0_133"/>
          <p:cNvSpPr/>
          <p:nvPr/>
        </p:nvSpPr>
        <p:spPr>
          <a:xfrm>
            <a:off x="69002" y="381273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Delete this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if you study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Mathematics</a:t>
            </a:r>
            <a:endParaRPr i="1">
              <a:solidFill>
                <a:schemeClr val="accent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Engineering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1066244c191_0_133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Please name the courses in which you could continue to work on this project.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g1066244c191_0_133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5" name="Google Shape;555;g1066244c191_0_133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6" name="Google Shape;556;g1066244c191_0_133"/>
          <p:cNvSpPr/>
          <p:nvPr/>
        </p:nvSpPr>
        <p:spPr>
          <a:xfrm rot="-3788704">
            <a:off x="8003181" y="1401247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7" name="Google Shape;557;g1066244c191_0_133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Please tell us what you could do, in the following courses, to improve this project.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g1066244c191_0_133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9" name="Google Shape;559;g1066244c191_0_133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60" name="Google Shape;560;g1066244c191_0_133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Report accepted in OSF.IO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68" name="Google Shape;568;p10"/>
          <p:cNvSpPr/>
          <p:nvPr/>
        </p:nvSpPr>
        <p:spPr>
          <a:xfrm>
            <a:off x="49717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0"/>
          <p:cNvSpPr/>
          <p:nvPr/>
        </p:nvSpPr>
        <p:spPr>
          <a:xfrm>
            <a:off x="2623800" y="2240875"/>
            <a:ext cx="3649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Include the report citation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 OSF PREPRINTS and the link. No, not in OSF projects, it is in OSF Preprints.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0"/>
          <p:cNvSpPr/>
          <p:nvPr/>
        </p:nvSpPr>
        <p:spPr>
          <a:xfrm rot="10800000" flipH="1">
            <a:off x="2087873" y="26937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71" name="Google Shape;571;p10"/>
          <p:cNvSpPr/>
          <p:nvPr/>
        </p:nvSpPr>
        <p:spPr>
          <a:xfrm>
            <a:off x="418325" y="3107875"/>
            <a:ext cx="61260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Julián Ramírez, Andrés Salazar, Simón Marín, Mauricio Toro. Energy and Storage Optimization in Precision Livestock Farming. Technical Report, Universidad EAFIT, 2021. https://doi.org/10.31219/osf.io/du8yt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0"/>
          <p:cNvSpPr/>
          <p:nvPr/>
        </p:nvSpPr>
        <p:spPr>
          <a:xfrm>
            <a:off x="2640426" y="5215875"/>
            <a:ext cx="3508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Include a screenshot of your published report on osf.io and remove the circle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installment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on the slides.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0"/>
          <p:cNvSpPr/>
          <p:nvPr/>
        </p:nvSpPr>
        <p:spPr>
          <a:xfrm flipH="1">
            <a:off x="7405536" y="52618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76" name="Google Shape;576;p10"/>
          <p:cNvSpPr/>
          <p:nvPr/>
        </p:nvSpPr>
        <p:spPr>
          <a:xfrm>
            <a:off x="5509326" y="612875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Include monitors and teachers among the authors, please.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576" y="1829064"/>
            <a:ext cx="5550945" cy="36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10"/>
          <p:cNvSpPr/>
          <p:nvPr/>
        </p:nvSpPr>
        <p:spPr>
          <a:xfrm flipH="1">
            <a:off x="5920511" y="4581882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79" name="Google Shape;579;p10"/>
          <p:cNvSpPr txBox="1"/>
          <p:nvPr/>
        </p:nvSpPr>
        <p:spPr>
          <a:xfrm>
            <a:off x="926000" y="6046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 font size must be at least 22 points.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0"/>
          <p:cNvSpPr/>
          <p:nvPr/>
        </p:nvSpPr>
        <p:spPr>
          <a:xfrm>
            <a:off x="4321529" y="10574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Delete this slide if your report was not submitted to OSF.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0"/>
          <p:cNvSpPr/>
          <p:nvPr/>
        </p:nvSpPr>
        <p:spPr>
          <a:xfrm rot="9395086" flipH="1">
            <a:off x="716280" y="2541321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82" name="Google Shape;582;p10"/>
          <p:cNvSpPr/>
          <p:nvPr/>
        </p:nvSpPr>
        <p:spPr>
          <a:xfrm>
            <a:off x="121679" y="19409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This is an example of a citation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from a previous report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10"/>
          <p:cNvSpPr/>
          <p:nvPr/>
        </p:nvSpPr>
        <p:spPr>
          <a:xfrm rot="9395086" flipH="1">
            <a:off x="8474505" y="1542496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84" name="Google Shape;584;p10"/>
          <p:cNvSpPr/>
          <p:nvPr/>
        </p:nvSpPr>
        <p:spPr>
          <a:xfrm>
            <a:off x="8413304" y="9421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This is an example screenshot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from a previous report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10"/>
          <p:cNvSpPr/>
          <p:nvPr/>
        </p:nvSpPr>
        <p:spPr>
          <a:xfrm>
            <a:off x="6751675" y="1710075"/>
            <a:ext cx="1339800" cy="424800"/>
          </a:xfrm>
          <a:prstGeom prst="ellipse">
            <a:avLst/>
          </a:prstGeom>
          <a:noFill/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gadd317ae2b_0_117"/>
          <p:cNvPicPr preferRelativeResize="0"/>
          <p:nvPr/>
        </p:nvPicPr>
        <p:blipFill rotWithShape="1">
          <a:blip r:embed="rId3">
            <a:alphaModFix/>
          </a:blip>
          <a:srcRect l="20134"/>
          <a:stretch/>
        </p:blipFill>
        <p:spPr>
          <a:xfrm>
            <a:off x="-47400" y="0"/>
            <a:ext cx="9787201" cy="6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add317ae2b_0_117"/>
          <p:cNvSpPr/>
          <p:nvPr/>
        </p:nvSpPr>
        <p:spPr>
          <a:xfrm>
            <a:off x="87571" y="13212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!!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With the support of 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The first two authors were supported by the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Sapiencia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grant, financed by the municipality of Medellín. All authors are grateful to the Vice Rector's Office for Discovery and Creation, Universidad EAFIT, for their support in this research.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Don't forget your scholarship acknowledgements (if you have one) For others, for those who pay your tuition fees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gadd317ae2b_0_117"/>
          <p:cNvSpPr/>
          <p:nvPr/>
        </p:nvSpPr>
        <p:spPr>
          <a:xfrm rot="10800000">
            <a:off x="6307580" y="3556275"/>
            <a:ext cx="324270" cy="84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95" name="Google Shape;595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on the slides.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gadd317ae2b_0_117"/>
          <p:cNvSpPr txBox="1"/>
          <p:nvPr/>
        </p:nvSpPr>
        <p:spPr>
          <a:xfrm>
            <a:off x="8236550" y="60702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 font size must be at least 22 points.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gadd317ae2b_0_117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installment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add317ae2b_0_117"/>
          <p:cNvSpPr/>
          <p:nvPr/>
        </p:nvSpPr>
        <p:spPr>
          <a:xfrm rot="10800000" flipH="1">
            <a:off x="2539475" y="566310"/>
            <a:ext cx="800658" cy="7638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99" name="Google Shape;599;gadd317ae2b_0_117"/>
          <p:cNvSpPr/>
          <p:nvPr/>
        </p:nvSpPr>
        <p:spPr>
          <a:xfrm>
            <a:off x="2950660" y="119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You can change this picture</a:t>
            </a:r>
            <a:endParaRPr sz="1400" b="0" i="0" u="none" strike="noStrike" cap="non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of the team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"/>
          <p:cNvSpPr/>
          <p:nvPr/>
        </p:nvSpPr>
        <p:spPr>
          <a:xfrm rot="10800000" flipH="1">
            <a:off x="2829600" y="206772"/>
            <a:ext cx="919620" cy="2958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04" name="Google Shape;204;p2"/>
          <p:cNvSpPr/>
          <p:nvPr/>
        </p:nvSpPr>
        <p:spPr>
          <a:xfrm>
            <a:off x="3280080" y="31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2"/>
          <p:cNvSpPr/>
          <p:nvPr/>
        </p:nvSpPr>
        <p:spPr>
          <a:xfrm>
            <a:off x="728640" y="1900800"/>
            <a:ext cx="2102100" cy="21936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599280" y="190368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9349125" y="4180675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Data preparation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3551040" y="4180680"/>
            <a:ext cx="2192760" cy="75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Second author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what have you done?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635040" y="4180680"/>
            <a:ext cx="21927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First author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what have you done?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"/>
          <p:cNvSpPr/>
          <p:nvPr/>
        </p:nvSpPr>
        <p:spPr>
          <a:xfrm>
            <a:off x="3135855" y="106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Put a smiling photo and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your name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"/>
          <p:cNvSpPr/>
          <p:nvPr/>
        </p:nvSpPr>
        <p:spPr>
          <a:xfrm rot="10800000" flipH="1">
            <a:off x="2555175" y="1727038"/>
            <a:ext cx="774144" cy="2958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15" name="Google Shape;215;p2"/>
          <p:cNvSpPr/>
          <p:nvPr/>
        </p:nvSpPr>
        <p:spPr>
          <a:xfrm>
            <a:off x="1924350" y="5292650"/>
            <a:ext cx="3223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Please include what your contribution to this work was (</a:t>
            </a:r>
            <a:r>
              <a:rPr lang="en-US" sz="1400" b="1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2-3 words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"/>
          <p:cNvSpPr/>
          <p:nvPr/>
        </p:nvSpPr>
        <p:spPr>
          <a:xfrm rot="10800000">
            <a:off x="4018650" y="1644327"/>
            <a:ext cx="637686" cy="4286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17" name="Google Shape;217;p2"/>
          <p:cNvSpPr/>
          <p:nvPr/>
        </p:nvSpPr>
        <p:spPr>
          <a:xfrm>
            <a:off x="9692640" y="85572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first delivery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40" y="6160680"/>
            <a:ext cx="6915240" cy="4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http://github.com/yourUserName/proyecto/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023825" y="4180675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 Serna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Literature review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"/>
          <p:cNvSpPr/>
          <p:nvPr/>
        </p:nvSpPr>
        <p:spPr>
          <a:xfrm>
            <a:off x="7682150" y="604527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Include the URL where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your project is located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and remove the circle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"/>
          <p:cNvSpPr/>
          <p:nvPr/>
        </p:nvSpPr>
        <p:spPr>
          <a:xfrm>
            <a:off x="6996626" y="6335156"/>
            <a:ext cx="1009314" cy="977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23" name="Google Shape;223;p2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on the slides.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5971272" y="1633070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6">
              <a:alphaModFix/>
            </a:blip>
            <a:srcRect b="16684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7" name="Google Shape;227;p2"/>
          <p:cNvSpPr/>
          <p:nvPr/>
        </p:nvSpPr>
        <p:spPr>
          <a:xfrm>
            <a:off x="3261725" y="6188925"/>
            <a:ext cx="2114700" cy="424800"/>
          </a:xfrm>
          <a:prstGeom prst="ellipse">
            <a:avLst/>
          </a:prstGeom>
          <a:noFill/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"/>
          <p:cNvSpPr/>
          <p:nvPr/>
        </p:nvSpPr>
        <p:spPr>
          <a:xfrm>
            <a:off x="674065" y="27891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If possible, include the student first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6"/>
          <p:cNvSpPr/>
          <p:nvPr/>
        </p:nvSpPr>
        <p:spPr>
          <a:xfrm rot="10800000" flipH="1">
            <a:off x="4268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36" name="Google Shape;236;p6"/>
          <p:cNvSpPr/>
          <p:nvPr/>
        </p:nvSpPr>
        <p:spPr>
          <a:xfrm>
            <a:off x="51088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6"/>
          <p:cNvSpPr/>
          <p:nvPr/>
        </p:nvSpPr>
        <p:spPr>
          <a:xfrm>
            <a:off x="8163950" y="54435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first delivery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Streets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of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Origin and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6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It may not be necessary to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change anything on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6"/>
          <p:cNvSpPr/>
          <p:nvPr/>
        </p:nvSpPr>
        <p:spPr>
          <a:xfrm>
            <a:off x="4435001" y="5216481"/>
            <a:ext cx="1009314" cy="977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41" name="Google Shape;241;p6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on the slides.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Shortest path algorithm 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Three paths that reduce both the risk of harassment and distance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10257050" y="2555975"/>
            <a:ext cx="272675" cy="735200"/>
          </a:xfrm>
          <a:custGeom>
            <a:avLst/>
            <a:gdLst/>
            <a:ahLst/>
            <a:cxnLst/>
            <a:rect l="l" t="t" r="r" b="b"/>
            <a:pathLst>
              <a:path w="10907" h="29408" extrusionOk="0">
                <a:moveTo>
                  <a:pt x="0" y="29408"/>
                </a:moveTo>
                <a:cubicBezTo>
                  <a:pt x="1768" y="26757"/>
                  <a:pt x="9401" y="18400"/>
                  <a:pt x="10606" y="13499"/>
                </a:cubicBezTo>
                <a:cubicBezTo>
                  <a:pt x="11811" y="8598"/>
                  <a:pt x="7794" y="2250"/>
                  <a:pt x="7231" y="0"/>
                </a:cubicBezTo>
              </a:path>
            </a:pathLst>
          </a:custGeom>
          <a:noFill/>
          <a:ln w="3810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6"/>
          <p:cNvSpPr/>
          <p:nvPr/>
        </p:nvSpPr>
        <p:spPr>
          <a:xfrm>
            <a:off x="10244975" y="2568025"/>
            <a:ext cx="805925" cy="769375"/>
          </a:xfrm>
          <a:custGeom>
            <a:avLst/>
            <a:gdLst/>
            <a:ahLst/>
            <a:cxnLst/>
            <a:rect l="l" t="t" r="r" b="b"/>
            <a:pathLst>
              <a:path w="32237" h="30775" extrusionOk="0">
                <a:moveTo>
                  <a:pt x="0" y="29890"/>
                </a:moveTo>
                <a:cubicBezTo>
                  <a:pt x="2893" y="29971"/>
                  <a:pt x="12133" y="31177"/>
                  <a:pt x="17356" y="30373"/>
                </a:cubicBezTo>
                <a:cubicBezTo>
                  <a:pt x="22579" y="29570"/>
                  <a:pt x="29249" y="27801"/>
                  <a:pt x="31338" y="25069"/>
                </a:cubicBezTo>
                <a:cubicBezTo>
                  <a:pt x="33427" y="22337"/>
                  <a:pt x="31177" y="17195"/>
                  <a:pt x="29891" y="13981"/>
                </a:cubicBezTo>
                <a:cubicBezTo>
                  <a:pt x="28605" y="10767"/>
                  <a:pt x="27401" y="8115"/>
                  <a:pt x="23624" y="5785"/>
                </a:cubicBezTo>
                <a:cubicBezTo>
                  <a:pt x="19848" y="3455"/>
                  <a:pt x="9964" y="964"/>
                  <a:pt x="7232" y="0"/>
                </a:cubicBezTo>
              </a:path>
            </a:pathLst>
          </a:custGeom>
          <a:noFill/>
          <a:ln w="38100" cap="flat" cmpd="sng">
            <a:solidFill>
              <a:srgbClr val="00AA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421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Solution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05e9140ba5_0_31"/>
          <p:cNvSpPr/>
          <p:nvPr/>
        </p:nvSpPr>
        <p:spPr>
          <a:xfrm rot="10800000" flipH="1">
            <a:off x="3506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66" name="Google Shape;266;g105e9140ba5_0_31"/>
          <p:cNvSpPr/>
          <p:nvPr/>
        </p:nvSpPr>
        <p:spPr>
          <a:xfrm>
            <a:off x="43468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05e9140ba5_0_3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second installment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9" name="Google Shape;269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8" name="Google Shape;278;g105e9140ba5_0_31"/>
            <p:cNvCxnSpPr>
              <a:stCxn id="269" idx="5"/>
              <a:endCxn id="27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0" idx="6"/>
              <a:endCxn id="27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71" idx="6"/>
              <a:endCxn id="27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77" idx="7"/>
              <a:endCxn id="27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1" idx="7"/>
              <a:endCxn id="27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0" idx="7"/>
              <a:endCxn id="27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2" idx="7"/>
              <a:endCxn id="27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4" idx="5"/>
              <a:endCxn id="27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3" idx="6"/>
              <a:endCxn id="27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7" name="Google Shape;287;g105e9140ba5_0_31"/>
            <p:cNvCxnSpPr>
              <a:stCxn id="272" idx="6"/>
              <a:endCxn id="27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8" name="Google Shape;288;g105e9140ba5_0_31"/>
            <p:cNvCxnSpPr>
              <a:stCxn id="273" idx="7"/>
              <a:endCxn id="27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9" name="Google Shape;289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Streets 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of Medellín, </a:t>
            </a:r>
            <a:b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Origin and </a:t>
            </a:r>
            <a:b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105e9140ba5_0_31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Add the name of your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algorithm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05e9140ba5_0_31"/>
          <p:cNvSpPr/>
          <p:nvPr/>
        </p:nvSpPr>
        <p:spPr>
          <a:xfrm flipH="1">
            <a:off x="6749563" y="3607027"/>
            <a:ext cx="420498" cy="13939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92" name="Google Shape;292;g105e9140ba5_0_31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on the slides.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Please type in the name of your algorithm</a:t>
            </a:r>
            <a:endParaRPr sz="21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5" name="Google Shape;295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6" name="Google Shape;296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7" name="Google Shape;297;g105e9140ba5_0_31"/>
          <p:cNvGrpSpPr/>
          <p:nvPr/>
        </p:nvGrpSpPr>
        <p:grpSpPr>
          <a:xfrm>
            <a:off x="9313212" y="1991896"/>
            <a:ext cx="1337625" cy="2131500"/>
            <a:chOff x="10299150" y="1494000"/>
            <a:chExt cx="1337625" cy="2131500"/>
          </a:xfrm>
        </p:grpSpPr>
        <p:sp>
          <p:nvSpPr>
            <p:cNvPr id="298" name="Google Shape;298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7" name="Google Shape;307;g105e9140ba5_0_31"/>
            <p:cNvCxnSpPr>
              <a:stCxn id="298" idx="5"/>
              <a:endCxn id="303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299" idx="6"/>
              <a:endCxn id="301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300" idx="6"/>
              <a:endCxn id="302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306" idx="7"/>
              <a:endCxn id="302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300" idx="7"/>
              <a:endCxn id="301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299" idx="7"/>
              <a:endCxn id="303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1" idx="7"/>
              <a:endCxn id="305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303" idx="5"/>
              <a:endCxn id="304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2" idx="6"/>
              <a:endCxn id="304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6" name="Google Shape;316;g105e9140ba5_0_31"/>
            <p:cNvCxnSpPr>
              <a:stCxn id="301" idx="6"/>
              <a:endCxn id="304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7" name="Google Shape;317;g105e9140ba5_0_31"/>
            <p:cNvCxnSpPr>
              <a:stCxn id="302" idx="7"/>
              <a:endCxn id="305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8" name="Google Shape;318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 path that reduces both distance and harassment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Explanation of the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"/>
          <p:cNvSpPr/>
          <p:nvPr/>
        </p:nvSpPr>
        <p:spPr>
          <a:xfrm>
            <a:off x="162000" y="4973275"/>
            <a:ext cx="69831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Name of the algorithm for the path that reduces both harassment and distance.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In this semester, it could be DFS, BFS, Dijkstra, A*... </a:t>
            </a:r>
            <a:r>
              <a:rPr lang="en-US" sz="1400" b="1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please choose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9" name="Google Shape;329;p3"/>
          <p:cNvSpPr/>
          <p:nvPr/>
        </p:nvSpPr>
        <p:spPr>
          <a:xfrm>
            <a:off x="3356280" y="-444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Design your own figures in Lucidchart or equivalent: https://www.lucidchart.com/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Explain the graphs in your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own words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"/>
          <p:cNvSpPr/>
          <p:nvPr/>
        </p:nvSpPr>
        <p:spPr>
          <a:xfrm>
            <a:off x="4386257" y="59656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3" name="Google Shape;333;p3"/>
          <p:cNvSpPr/>
          <p:nvPr/>
        </p:nvSpPr>
        <p:spPr>
          <a:xfrm>
            <a:off x="79586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Include a high-definition image related to the problem of sexual street harassment.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5" name="Google Shape;335;p3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Use these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colors for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graphics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"/>
          <p:cNvSpPr/>
          <p:nvPr/>
        </p:nvSpPr>
        <p:spPr>
          <a:xfrm>
            <a:off x="8229600" y="124200"/>
            <a:ext cx="211464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second installment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on the slides.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" name="Google Shape;338;p3"/>
          <p:cNvGrpSpPr/>
          <p:nvPr/>
        </p:nvGrpSpPr>
        <p:grpSpPr>
          <a:xfrm>
            <a:off x="445904" y="1762990"/>
            <a:ext cx="5974004" cy="3227596"/>
            <a:chOff x="2667000" y="1475498"/>
            <a:chExt cx="6858000" cy="3938975"/>
          </a:xfrm>
        </p:grpSpPr>
        <p:pic>
          <p:nvPicPr>
            <p:cNvPr id="339" name="Google Shape;339;p3"/>
            <p:cNvPicPr preferRelativeResize="0"/>
            <p:nvPr/>
          </p:nvPicPr>
          <p:blipFill rotWithShape="1">
            <a:blip r:embed="rId4">
              <a:alphaModFix/>
            </a:blip>
            <a:srcRect t="12021" b="11400"/>
            <a:stretch/>
          </p:blipFill>
          <p:spPr>
            <a:xfrm>
              <a:off x="2667000" y="1475498"/>
              <a:ext cx="6858000" cy="3938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" name="Google Shape;340;p3"/>
            <p:cNvSpPr/>
            <p:nvPr/>
          </p:nvSpPr>
          <p:spPr>
            <a:xfrm>
              <a:off x="2770375" y="1526325"/>
              <a:ext cx="2655300" cy="825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379975" y="1602525"/>
              <a:ext cx="2655300" cy="575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3"/>
          <p:cNvSpPr/>
          <p:nvPr/>
        </p:nvSpPr>
        <p:spPr>
          <a:xfrm rot="10800000" flipH="1">
            <a:off x="4495000" y="117145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343" name="Google Shape;34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3775" y="2042306"/>
            <a:ext cx="4191000" cy="2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Complexity of the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"/>
          <p:cNvSpPr/>
          <p:nvPr/>
        </p:nvSpPr>
        <p:spPr>
          <a:xfrm>
            <a:off x="584652" y="4173125"/>
            <a:ext cx="6090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Time and memory complexity of the algorithm name. V is...E is... 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(In this semester, it could be DFS, BFS, Dijkstra, A*). Please explain what V and E mean in this problem. </a:t>
            </a:r>
            <a:r>
              <a:rPr lang="en-US" sz="1400" b="1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PLEASE, it is not helpful to put 'n'.</a:t>
            </a: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3" name="Google Shape;353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"/>
          <p:cNvSpPr/>
          <p:nvPr/>
        </p:nvSpPr>
        <p:spPr>
          <a:xfrm>
            <a:off x="6812235" y="10645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Create the table in Powerpoint. Do not copy pixelated screenshots of the white paper, please.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6" name="Google Shape;356;p5"/>
          <p:cNvSpPr/>
          <p:nvPr/>
        </p:nvSpPr>
        <p:spPr>
          <a:xfrm>
            <a:off x="3742440" y="53608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Explain the tables in your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own words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"/>
          <p:cNvSpPr/>
          <p:nvPr/>
        </p:nvSpPr>
        <p:spPr>
          <a:xfrm>
            <a:off x="3546805" y="5357025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8" name="Google Shape;358;p5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Include a high-definition image related to the problem of sexual street harassment.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60" name="Google Shape;360;p5"/>
          <p:cNvGraphicFramePr/>
          <p:nvPr/>
        </p:nvGraphicFramePr>
        <p:xfrm>
          <a:off x="471720" y="1194240"/>
          <a:ext cx="6246500" cy="2956585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2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Time complexity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Complexity of memory</a:t>
                      </a:r>
                      <a:endParaRPr sz="22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Algorithm name 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*E*2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O(E!*V*E*E*2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Algorithm name </a:t>
                      </a:r>
                      <a:r>
                        <a:rPr lang="en-US" sz="2200" u="none" strike="noStrike" cap="none">
                          <a:solidFill>
                            <a:schemeClr val="accent2"/>
                          </a:solidFill>
                        </a:rPr>
                        <a:t>(if you have tried two)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V*V*E*E*E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E!)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1" name="Google Shape;361;p5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installment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"/>
          <p:cNvSpPr/>
          <p:nvPr/>
        </p:nvSpPr>
        <p:spPr>
          <a:xfrm>
            <a:off x="10164765" y="11952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on the slides.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Use superscripts to represent exponents. </a:t>
            </a:r>
            <a:r>
              <a:rPr lang="en-US" sz="1400" b="1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Do NOT use the ^ symbol.</a:t>
            </a: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"/>
          <p:cNvSpPr/>
          <p:nvPr/>
        </p:nvSpPr>
        <p:spPr>
          <a:xfrm flipH="1">
            <a:off x="2232538" y="5453601"/>
            <a:ext cx="317358" cy="59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rgbClr val="ED7D31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365" name="Google Shape;36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0250" y="1768400"/>
            <a:ext cx="4157674" cy="31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 font size must be at least 22 points.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1369494120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3694941206_0_0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First path minimizing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13694941206_0_0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Distance and risk of harassment for the path that minimizes d = ??. Execution time of ?? seconds.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13694941206_0_0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5" name="Google Shape;375;g13694941206_0_0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13694941206_0_0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Create the table in Powerpoint. Do not copy pixelated screenshots from the white paper, please.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13694941206_0_0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8" name="Google Shape;378;g13694941206_0_0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Explain the tables in your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own words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13694941206_0_0"/>
          <p:cNvSpPr/>
          <p:nvPr/>
        </p:nvSpPr>
        <p:spPr>
          <a:xfrm>
            <a:off x="3356273" y="35141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80" name="Google Shape;380;g13694941206_0_0"/>
          <p:cNvGraphicFramePr/>
          <p:nvPr/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(between 0 and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EAFIT University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National University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1" name="Google Shape;381;g13694941206_0_0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installment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13694941206_0_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on the slides.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13694941206_0_0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 font size must be at least 22 points.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Second path </a:t>
            </a:r>
            <a:r>
              <a:rPr lang="en-US" sz="2200" b="1">
                <a:solidFill>
                  <a:srgbClr val="FFFFFF"/>
                </a:solidFill>
              </a:rPr>
              <a:t>minimizing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1" name="Google Shape;391;gadd317ae2b_0_201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add317ae2b_0_201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Create the table in Powerpoint. Do not copy pixelated screenshots of the white paper, please.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add317ae2b_0_201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94" name="Google Shape;394;gadd317ae2b_0_201"/>
          <p:cNvGraphicFramePr/>
          <p:nvPr/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(between 0 and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EAFIT University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National University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5" name="Google Shape;395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installment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on the slides.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add317ae2b_0_201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 font size must be at least 22 points.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add317ae2b_0_201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Distance and risk of harassment for the path that minimizes d = ??. Execution time of ?? seconds.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add317ae2b_0_201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Explain the tables in your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own words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add317ae2b_0_201"/>
          <p:cNvSpPr/>
          <p:nvPr/>
        </p:nvSpPr>
        <p:spPr>
          <a:xfrm>
            <a:off x="3356273" y="35141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13694941206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13694941206_0_16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Third path minimizing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13694941206_0_16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08" name="Google Shape;408;g13694941206_0_16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Keep this title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13694941206_0_16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Create the table in Powerpoint. Do not copy pixelated screenshots of the white paper, please.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13694941206_0_16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11" name="Google Shape;411;g13694941206_0_16"/>
          <p:cNvGraphicFramePr/>
          <p:nvPr/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(between 0 and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EAFIT University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National University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2" name="Google Shape;412;g13694941206_0_16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this slide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 the third installment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13694941206_0_16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NOT use red on the slides.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13694941206_0_16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 font size must be at least 22 points.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13694941206_0_16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Distance and risk of harassment for the path that minimizes d = ??. Execution time of ?? seconds.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13694941206_0_16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Explain the tables in your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own words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13694941206_0_16"/>
          <p:cNvSpPr/>
          <p:nvPr/>
        </p:nvSpPr>
        <p:spPr>
          <a:xfrm>
            <a:off x="3356273" y="35141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1343</Words>
  <Application>Microsoft Office PowerPoint</Application>
  <PresentationFormat>Panorámica</PresentationFormat>
  <Paragraphs>200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Fira Sans Extra Condensed</vt:lpstr>
      <vt:lpstr>Arial</vt:lpstr>
      <vt:lpstr>Calibri</vt:lpstr>
      <vt:lpstr>Times New Roman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Sara</cp:lastModifiedBy>
  <cp:revision>1</cp:revision>
  <dcterms:modified xsi:type="dcterms:W3CDTF">2022-11-07T17:39:09Z</dcterms:modified>
</cp:coreProperties>
</file>